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4" r:id="rId6"/>
    <p:sldId id="265" r:id="rId7"/>
    <p:sldId id="266" r:id="rId8"/>
    <p:sldId id="267" r:id="rId9"/>
    <p:sldId id="262" r:id="rId10"/>
    <p:sldId id="257" r:id="rId11"/>
    <p:sldId id="258" r:id="rId12"/>
    <p:sldId id="260" r:id="rId13"/>
    <p:sldId id="259" r:id="rId14"/>
    <p:sldId id="261" r:id="rId15"/>
    <p:sldId id="26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DA3524-5EA0-4056-9A15-A21D62679498}" v="4" vWet="16" dt="2022-08-14T19:05:46.570"/>
    <p1510:client id="{851F7BBB-63C7-4E10-B2F2-9F7D61B3AA99}" v="4" dt="2022-09-12T23:28:13.647"/>
    <p1510:client id="{99DDF857-8465-4CB4-A07F-107D4071CF2B}" v="4967" dt="2022-08-14T19:27:08.3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534" y="1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B9142-4C9B-2129-78CA-058149189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E4D9D1-177E-2358-5F5C-F3F2218B05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BA845-7D83-A524-AF8E-B32763180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10CAB-0231-16C4-F014-331D40886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82ADD-F189-8A0C-1482-930E118BD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403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6459C-1E70-B66C-D893-281EC4F0B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60C5A8-81B0-9222-F4CC-0C02F910EF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93F72-5F69-644A-8C47-3A83376CB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8C852-DBB4-2DEF-5D58-18F0F8E08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65826-E854-063A-7EB6-D1745F906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85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272001-881B-4113-0098-E999C74793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969FFA-6682-7B82-7B09-143A738822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43D78-5B5E-F51D-1AC9-C791A0A05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4B547-8992-950B-9F10-D8D12657F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0255C5-2D1E-BFCC-1FD5-6FBCBABD3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17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94DA9-9AD6-B143-A9E9-56612FD17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2E61E-62A2-6958-3A8E-819A5A2A8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93907F-D7A9-D079-AA94-B577651B5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64971-B551-9003-ABA3-BC90CCA34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3CCC0-7B32-A53C-C8C2-AE524E961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8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3A4B5-0E7D-552A-B85D-18B0CB881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81665B-6F74-25B4-8E18-9F0D7D15DC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47EBF-38EC-792E-3BBD-ECA8809EB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80E72-F21B-E7F1-3C33-452CBF247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3B2D9-A8FB-F355-4838-155E5155C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77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771D0-E76E-F72C-68CE-0DFF6CC4F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4BC2-EA0C-559C-79BB-EC0FF5D078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E0BA65-A916-9489-1B6D-9D4E7EE99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F8A32B-98A4-F47E-AD16-2BBFC5345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86A06C-3911-9175-A337-3C1E56FC5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F6FA78-FAC1-A24A-53EE-ED059558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309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799E3-0B97-70E5-219B-0DF231731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F54C4-F478-3677-8389-FA2A84641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CFFB4-5543-1EBE-1E04-134B6BADDC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A22A5E-8839-E7A2-D70A-0E8BA3A467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ABEB7E-38B8-816B-626C-9AFC09C66E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1261E8-F39B-D916-3AAE-6B68CB891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64553B-8CF0-D32F-9EDB-B820A4366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5E5B68-C7B5-A822-F102-FC012FD12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301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7ED83-6E1C-81E4-D196-B7D26D8A7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DC660C-4E1A-02D6-2540-3EBB9F144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6EC69F-EB28-2F51-7424-3C2BC10D7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1A758B-431C-92DF-AEA4-FEDC574D7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54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C1602C-859E-EFAE-8938-B3705DFBF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BA0FAD-4D64-D030-99B7-44C0948F5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01B7A-18F4-92B4-99E2-5EF10D73B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9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95D17-B590-D3F9-A8DD-E817B9D1E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9D3F2-505E-689E-4D2B-93751E3B1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162502-74A3-C879-814F-FF35653260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5F3C34-A098-0802-6789-1198EFF6B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89C4E-4BA8-A269-EC0D-E1820BD88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443C4-3B52-C990-038C-233BDCB51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52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F68D8-62A2-38E8-03C8-D681A4295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03E775-A292-836A-46D5-A741D76D16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809A33-8441-1D9A-A8D5-7F8FE678A5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8F756A-23D2-2B30-1D1C-6CE26DF22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CBA1AD-8D49-69ED-AA30-FEDC13C7D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222984-6BAD-C388-9206-C37C578C2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064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3D5D8B-1CAA-5B78-3678-047B50BEF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EAE566-069A-308A-F58B-DB5F1C4A3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6DB9E-411D-786F-F5B0-660CF876D6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FB51A-D5E6-412B-BA76-ECDB058BC7ED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4E041-C694-8FB8-3EC1-92A54248E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9646D-F7AF-8B36-0813-39C0F7F357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52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uciml/mushroom-classification?resource=download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9CE60-ED2C-0AE3-917B-9173B1DE2B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382" y="643468"/>
            <a:ext cx="5962785" cy="2005948"/>
          </a:xfrm>
        </p:spPr>
        <p:txBody>
          <a:bodyPr>
            <a:normAutofit fontScale="90000"/>
          </a:bodyPr>
          <a:lstStyle/>
          <a:p>
            <a:pPr algn="l"/>
            <a:br>
              <a:rPr lang="en-US" sz="4400" dirty="0"/>
            </a:br>
            <a:r>
              <a:rPr lang="en-US" dirty="0">
                <a:latin typeface="STZhongsong" panose="020B0503020204020204" pitchFamily="2" charset="-122"/>
                <a:ea typeface="STZhongsong" panose="020B0503020204020204" pitchFamily="2" charset="-122"/>
              </a:rPr>
              <a:t>Group 4 IST 707</a:t>
            </a:r>
            <a:br>
              <a:rPr lang="en-US" sz="4400" dirty="0"/>
            </a:br>
            <a:r>
              <a:rPr lang="en-US" sz="3600" dirty="0">
                <a:latin typeface="STZhongsong" panose="02010600040101010101" pitchFamily="2" charset="-122"/>
                <a:ea typeface="STZhongsong" panose="02010600040101010101" pitchFamily="2" charset="-122"/>
              </a:rPr>
              <a:t>Mushroom</a:t>
            </a:r>
            <a:br>
              <a:rPr lang="en-US" sz="3600" dirty="0">
                <a:latin typeface="STZhongsong" panose="02010600040101010101" pitchFamily="2" charset="-122"/>
                <a:ea typeface="STZhongsong" panose="02010600040101010101" pitchFamily="2" charset="-122"/>
              </a:rPr>
            </a:br>
            <a:r>
              <a:rPr lang="en-US" sz="3600" dirty="0">
                <a:latin typeface="STZhongsong" panose="02010600040101010101" pitchFamily="2" charset="-122"/>
                <a:ea typeface="STZhongsong" panose="02010600040101010101" pitchFamily="2" charset="-122"/>
              </a:rPr>
              <a:t>Edibility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7B952-C021-9693-3904-D15DAB2F0F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172" y="3041253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en-US" sz="3200" b="1" i="1" dirty="0">
                <a:solidFill>
                  <a:srgbClr val="FF0000"/>
                </a:solidFill>
                <a:latin typeface="Congenial Black" panose="020B0604020202020204" pitchFamily="2" charset="0"/>
              </a:rPr>
              <a:t>Poisonous</a:t>
            </a:r>
            <a:r>
              <a:rPr lang="en-US" sz="3200" dirty="0"/>
              <a:t> or 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Georgia Pro Black" panose="020B0604020202020204" pitchFamily="18" charset="0"/>
              </a:rPr>
              <a:t>Edible</a:t>
            </a:r>
            <a:r>
              <a:rPr lang="en-US" sz="3200" dirty="0"/>
              <a:t>? </a:t>
            </a:r>
          </a:p>
          <a:p>
            <a:pPr algn="l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39B0F0-E363-736C-39A8-0BB5DE5A11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77" r="19765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35066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9C9004-4E78-7BFA-5D06-98F465700F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12" b="245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307FBF-E0AE-0B1E-AEDA-87D490955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 – Mining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AF51A-A61E-C460-87C0-5C7337279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We plan to perform comparisons of error rates of confusion matrixes using </a:t>
            </a:r>
          </a:p>
          <a:p>
            <a:r>
              <a:rPr lang="en-US">
                <a:solidFill>
                  <a:srgbClr val="FFFFFF"/>
                </a:solidFill>
              </a:rPr>
              <a:t>K-means algorithm clustering</a:t>
            </a:r>
          </a:p>
          <a:p>
            <a:r>
              <a:rPr lang="en-US">
                <a:solidFill>
                  <a:srgbClr val="FFFFFF"/>
                </a:solidFill>
              </a:rPr>
              <a:t>Hierarchical clustering</a:t>
            </a:r>
          </a:p>
          <a:p>
            <a:r>
              <a:rPr lang="en-US">
                <a:solidFill>
                  <a:srgbClr val="FFFFFF"/>
                </a:solidFill>
              </a:rPr>
              <a:t>Association Rule Mining</a:t>
            </a:r>
          </a:p>
          <a:p>
            <a:r>
              <a:rPr lang="en-US">
                <a:solidFill>
                  <a:srgbClr val="FFFFFF"/>
                </a:solidFill>
              </a:rPr>
              <a:t>Decision Tree algorithm partitioning</a:t>
            </a:r>
          </a:p>
        </p:txBody>
      </p:sp>
    </p:spTree>
    <p:extLst>
      <p:ext uri="{BB962C8B-B14F-4D97-AF65-F5344CB8AC3E}">
        <p14:creationId xmlns:p14="http://schemas.microsoft.com/office/powerpoint/2010/main" val="4116869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75FFAD0-2409-47F2-980A-2CF4FFC69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Rectangle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CEB2AC-777A-917A-FD7B-0C534BD163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4409" b="10591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324006-4CF6-11C6-CDD1-4D7747766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Comparison of Techniques	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09857-C55E-4541-AA3B-5D6678A04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/>
          </a:bodyPr>
          <a:lstStyle/>
          <a:p>
            <a:r>
              <a:rPr lang="en-US" sz="2200">
                <a:solidFill>
                  <a:srgbClr val="FFFFFF"/>
                </a:solidFill>
              </a:rPr>
              <a:t>Confusion Matrices will be generated to evaluate the accuracy of the different techniques employed</a:t>
            </a:r>
          </a:p>
          <a:p>
            <a:r>
              <a:rPr lang="en-US" sz="2200">
                <a:solidFill>
                  <a:srgbClr val="FFFFFF"/>
                </a:solidFill>
              </a:rPr>
              <a:t>We will use the matrices to investigate overfitting of the data</a:t>
            </a:r>
          </a:p>
        </p:txBody>
      </p:sp>
    </p:spTree>
    <p:extLst>
      <p:ext uri="{BB962C8B-B14F-4D97-AF65-F5344CB8AC3E}">
        <p14:creationId xmlns:p14="http://schemas.microsoft.com/office/powerpoint/2010/main" val="2417645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6806E0-4189-B8EB-0284-87CD1367BF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85693E-C0C3-FF50-C49E-4AF8A8E63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E86F5-D058-7C78-46C9-2098AA9FA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most effective technique / combination of data mining techniques will be presented.</a:t>
            </a:r>
          </a:p>
          <a:p>
            <a:r>
              <a:rPr lang="en-US">
                <a:solidFill>
                  <a:srgbClr val="FFFFFF"/>
                </a:solidFill>
              </a:rPr>
              <a:t>Interpreting the models combined accuracy will be used to assess how well data – mining can be applied to this problem domain.</a:t>
            </a:r>
          </a:p>
          <a:p>
            <a:r>
              <a:rPr lang="en-US">
                <a:solidFill>
                  <a:srgbClr val="FFFFFF"/>
                </a:solidFill>
              </a:rPr>
              <a:t>Questions that arise from the results will be posed at the end of our presentation.</a:t>
            </a:r>
          </a:p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36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CF23836-F8B0-9EB3-78F6-BDBF8678B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dirty="0"/>
              <a:t>Defining Mushrooms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94FD3A-C188-BB31-F3FE-D5445AAA8B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71" r="28528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85B8886-34FC-6AEC-F2F4-F8F984CF9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US" sz="2000" dirty="0"/>
              <a:t>Let’s Introduce mushrooms overall;</a:t>
            </a:r>
          </a:p>
          <a:p>
            <a:r>
              <a:rPr lang="en-US" sz="2000" dirty="0"/>
              <a:t>“Mushrooms” are part of a highly varied collection of organisms known as the Fungi Kingdom</a:t>
            </a:r>
          </a:p>
          <a:p>
            <a:r>
              <a:rPr lang="en-US" sz="2000" dirty="0"/>
              <a:t>The “Mushroom” you see is the reproductive fruit of a larger  organism</a:t>
            </a:r>
          </a:p>
          <a:p>
            <a:r>
              <a:rPr lang="en-US" sz="2000" dirty="0"/>
              <a:t>Mushroom’s fruit are usually only present for a few days, which makes them incredibly rare in the fossil record.</a:t>
            </a:r>
          </a:p>
          <a:p>
            <a:r>
              <a:rPr lang="en-US" sz="2000" dirty="0"/>
              <a:t>Most mushrooms have a stalk, and cap, but many other varieties occur globally.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8997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B7A22-98A3-DE24-5205-D18B0F2E0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One of the Oldest Mushroom Fossils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C1CA-4A24-841D-2BD3-DF2511B0F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Specimen shown left found in </a:t>
            </a:r>
            <a:r>
              <a:rPr lang="en-US" sz="1900" dirty="0" err="1">
                <a:solidFill>
                  <a:schemeClr val="bg1"/>
                </a:solidFill>
              </a:rPr>
              <a:t>Chapado</a:t>
            </a:r>
            <a:r>
              <a:rPr lang="en-US" sz="1900" dirty="0">
                <a:solidFill>
                  <a:schemeClr val="bg1"/>
                </a:solidFill>
              </a:rPr>
              <a:t> de </a:t>
            </a:r>
            <a:r>
              <a:rPr lang="en-US" sz="1900" dirty="0" err="1">
                <a:solidFill>
                  <a:schemeClr val="bg1"/>
                </a:solidFill>
              </a:rPr>
              <a:t>Agaripe</a:t>
            </a:r>
            <a:r>
              <a:rPr lang="en-US" sz="1900" dirty="0">
                <a:solidFill>
                  <a:schemeClr val="bg1"/>
                </a:solidFill>
              </a:rPr>
              <a:t> , in </a:t>
            </a:r>
            <a:r>
              <a:rPr lang="en-US" sz="1900" dirty="0" err="1">
                <a:solidFill>
                  <a:schemeClr val="bg1"/>
                </a:solidFill>
              </a:rPr>
              <a:t>Cerea</a:t>
            </a:r>
            <a:r>
              <a:rPr lang="en-US" sz="1900" dirty="0">
                <a:solidFill>
                  <a:schemeClr val="bg1"/>
                </a:solidFill>
              </a:rPr>
              <a:t> Brazil. </a:t>
            </a:r>
          </a:p>
          <a:p>
            <a:r>
              <a:rPr lang="en-US" sz="1900" dirty="0">
                <a:solidFill>
                  <a:schemeClr val="bg1"/>
                </a:solidFill>
              </a:rPr>
              <a:t>Rare preservation in a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Lagerstätten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”, </a:t>
            </a:r>
            <a:r>
              <a:rPr lang="en-US" sz="19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 fossil rich deposit, dating 115 </a:t>
            </a:r>
            <a:r>
              <a:rPr lang="en-US" sz="19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b.y.a</a:t>
            </a:r>
            <a:r>
              <a:rPr lang="en-US" sz="19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r>
              <a:rPr lang="en-US" sz="19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Mushrooms do not fruit for more than a few days, so fossil records are sparse.</a:t>
            </a:r>
          </a:p>
          <a:p>
            <a:r>
              <a:rPr lang="en-US" sz="19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Many of the same</a:t>
            </a:r>
            <a:r>
              <a:rPr lang="en-US" sz="19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features as modern mushrooms are present (Lamella, veil, stipe, and ring.)</a:t>
            </a:r>
            <a:endParaRPr lang="en-US" sz="19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538E7-F5C3-01AC-9BD3-4B723AF429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957"/>
          <a:stretch/>
        </p:blipFill>
        <p:spPr>
          <a:xfrm>
            <a:off x="7134222" y="0"/>
            <a:ext cx="5057778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30857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B7A22-98A3-DE24-5205-D18B0F2E0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5529" y="249761"/>
            <a:ext cx="4391024" cy="1323439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Ancient Humans &amp;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Mushrooms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BD8D6C-1706-8A94-D58E-63E6C33A1E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04" r="14584"/>
          <a:stretch/>
        </p:blipFill>
        <p:spPr>
          <a:xfrm>
            <a:off x="20" y="2"/>
            <a:ext cx="6186992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68" y="0"/>
            <a:ext cx="874718" cy="6857455"/>
            <a:chOff x="5395368" y="0"/>
            <a:chExt cx="874718" cy="6857455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C1CA-4A24-841D-2BD3-DF2511B0F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6" y="1822961"/>
            <a:ext cx="4391024" cy="400543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Ethnomycology is the study of humankind’s usage and conception of mushrooms in culture throughout history. 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(Left) Siberia 1. C.E. , Ancient whaling people depict Mushrooms on their heads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Thought that psychoactive mushrooms were a ritualistic part of their culture</a:t>
            </a:r>
          </a:p>
        </p:txBody>
      </p:sp>
    </p:spTree>
    <p:extLst>
      <p:ext uri="{BB962C8B-B14F-4D97-AF65-F5344CB8AC3E}">
        <p14:creationId xmlns:p14="http://schemas.microsoft.com/office/powerpoint/2010/main" val="2732387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B7A22-98A3-DE24-5205-D18B0F2E0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Ancient Humans &amp;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Mushrooms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C1CA-4A24-841D-2BD3-DF2511B0F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57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Most famous example from Algeria,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66031D-93DB-E3B2-748B-09EA2AD35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190" y="1319213"/>
            <a:ext cx="6862712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25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B7A22-98A3-DE24-5205-D18B0F2E0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dirty="0"/>
              <a:t>Context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95827A-A76C-81AB-ABCA-9649EBBEAE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28" r="15326" b="-2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C1CA-4A24-841D-2BD3-DF2511B0F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US" sz="2000" dirty="0"/>
              <a:t>Qualifications of the study:</a:t>
            </a:r>
          </a:p>
          <a:p>
            <a:pPr lvl="1"/>
            <a:r>
              <a:rPr lang="en-US" sz="2000" dirty="0"/>
              <a:t>Vastly different mushroom species are incredibly similar in their physiology</a:t>
            </a:r>
          </a:p>
          <a:p>
            <a:pPr lvl="1"/>
            <a:r>
              <a:rPr lang="en-US" sz="2000" dirty="0"/>
              <a:t>General variation in fruiting bodies of one mushrooms occur based on their environment</a:t>
            </a:r>
          </a:p>
          <a:p>
            <a:pPr lvl="1"/>
            <a:r>
              <a:rPr lang="en-US" sz="2000" dirty="0"/>
              <a:t>Spore print combined with physiology is sometimes the only way to place an identity of a mushroom, and even then, some are still almost impossible to tell apart. </a:t>
            </a:r>
          </a:p>
        </p:txBody>
      </p:sp>
    </p:spTree>
    <p:extLst>
      <p:ext uri="{BB962C8B-B14F-4D97-AF65-F5344CB8AC3E}">
        <p14:creationId xmlns:p14="http://schemas.microsoft.com/office/powerpoint/2010/main" val="976258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8BA0E6-8702-6AA9-0059-96A1F044A6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0" b="2312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3F35AA-2313-77DD-D614-B3346E7A9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BE91A-B445-A482-F8FB-DE94EF512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>
                <a:solidFill>
                  <a:srgbClr val="FFFFFF"/>
                </a:solidFill>
              </a:rPr>
              <a:t>This dataset presents a difficult classification problem of a predicting a mushrooms edibility based on features.</a:t>
            </a:r>
          </a:p>
          <a:p>
            <a:r>
              <a:rPr lang="en-US">
                <a:solidFill>
                  <a:srgbClr val="FFFFFF"/>
                </a:solidFill>
              </a:rPr>
              <a:t>Data is on 23 species of </a:t>
            </a:r>
            <a:r>
              <a:rPr lang="en-US" err="1">
                <a:solidFill>
                  <a:srgbClr val="FFFFFF"/>
                </a:solidFill>
              </a:rPr>
              <a:t>Lepiota</a:t>
            </a:r>
            <a:r>
              <a:rPr lang="en-US">
                <a:solidFill>
                  <a:srgbClr val="FFFFFF"/>
                </a:solidFill>
              </a:rPr>
              <a:t> and </a:t>
            </a:r>
            <a:r>
              <a:rPr lang="en-US" err="1">
                <a:solidFill>
                  <a:srgbClr val="FFFFFF"/>
                </a:solidFill>
              </a:rPr>
              <a:t>Agaricus</a:t>
            </a:r>
            <a:r>
              <a:rPr lang="en-US">
                <a:solidFill>
                  <a:srgbClr val="FFFFFF"/>
                </a:solidFill>
              </a:rPr>
              <a:t> family mushrooms ( no species category is provided with the data)</a:t>
            </a:r>
          </a:p>
          <a:p>
            <a:r>
              <a:rPr lang="en-US">
                <a:solidFill>
                  <a:srgbClr val="FFFFFF"/>
                </a:solidFill>
              </a:rPr>
              <a:t>Of the 22 features, some are (bruises?, odor, stalk-shape, gill-attachment, spore-print-color, population, and habitat)</a:t>
            </a:r>
          </a:p>
          <a:p>
            <a:r>
              <a:rPr lang="en-US">
                <a:solidFill>
                  <a:srgbClr val="FFFFFF"/>
                </a:solidFill>
              </a:rPr>
              <a:t>All 22 features are coded as single letters representing a category of the feature.</a:t>
            </a:r>
          </a:p>
          <a:p>
            <a:r>
              <a:rPr lang="en-US">
                <a:solidFill>
                  <a:srgbClr val="FFFFFF"/>
                </a:solidFill>
              </a:rPr>
              <a:t>There is no missing / NA information in the 8125 rows of data</a:t>
            </a:r>
          </a:p>
          <a:p>
            <a:r>
              <a:rPr lang="en-US">
                <a:solidFill>
                  <a:srgbClr val="FFFFFF"/>
                </a:solidFill>
              </a:rPr>
              <a:t>The data was acquired from </a:t>
            </a:r>
            <a:r>
              <a:rPr lang="en-US">
                <a:solidFill>
                  <a:srgbClr val="FFFFFF"/>
                </a:solidFill>
                <a:hlinkClick r:id="rId3"/>
              </a:rPr>
              <a:t>https://www.kaggle.com/datasets/uciml/mushroom-classification?resource=download</a:t>
            </a:r>
            <a:endParaRPr lang="en-US">
              <a:solidFill>
                <a:srgbClr val="FFFFFF"/>
              </a:solidFill>
            </a:endParaRPr>
          </a:p>
          <a:p>
            <a:endParaRPr lang="en-US">
              <a:solidFill>
                <a:srgbClr val="FFFFFF"/>
              </a:solidFill>
            </a:endParaRPr>
          </a:p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371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2558E0-8D0A-D9B5-AD51-8B5980E71D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128" b="2062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D29938-6B88-9405-7C17-8E478536A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 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BE6D3-CB34-4533-4B08-6F1DC3FA4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Our group will need to format the data properly to perform several different techniques in order to compare how well data-mining methods can predict mushroom edibility.</a:t>
            </a:r>
          </a:p>
          <a:p>
            <a:r>
              <a:rPr lang="en-US">
                <a:solidFill>
                  <a:srgbClr val="FFFFFF"/>
                </a:solidFill>
              </a:rPr>
              <a:t>This will involve storing all  “chr” coded features as factors, and storing and removing the labels of ( poisonous or edible ) from initial test data. </a:t>
            </a:r>
          </a:p>
          <a:p>
            <a:r>
              <a:rPr lang="en-US">
                <a:solidFill>
                  <a:srgbClr val="FFFFFF"/>
                </a:solidFill>
              </a:rPr>
              <a:t>Otherwise, this is a relatively clean dataset to begin working with</a:t>
            </a:r>
          </a:p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96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75FFAD0-2409-47F2-980A-2CF4FFC69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Rectangle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C8D562-7BEE-8156-5094-45089BB2EC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094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F4B65B-79F7-1BDE-D4A5-7EEC32BE1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Exploratory Analysis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94158-B8F6-CFB5-8DAB-01C9760B4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/>
          </a:bodyPr>
          <a:lstStyle/>
          <a:p>
            <a:r>
              <a:rPr lang="en-US" sz="2200">
                <a:solidFill>
                  <a:srgbClr val="FFFFFF"/>
                </a:solidFill>
              </a:rPr>
              <a:t>Summary statistics of dataset</a:t>
            </a:r>
          </a:p>
          <a:p>
            <a:r>
              <a:rPr lang="en-US" sz="2200">
                <a:solidFill>
                  <a:srgbClr val="FFFFFF"/>
                </a:solidFill>
              </a:rPr>
              <a:t>Visualizations of occurrences of features (histograms, distributions)</a:t>
            </a:r>
          </a:p>
          <a:p>
            <a:r>
              <a:rPr lang="en-US" sz="2200">
                <a:solidFill>
                  <a:srgbClr val="FFFFFF"/>
                </a:solidFill>
              </a:rPr>
              <a:t>Highlight Popular features, mixed bags, and frequencies </a:t>
            </a:r>
          </a:p>
          <a:p>
            <a:r>
              <a:rPr lang="en-US" sz="2200">
                <a:solidFill>
                  <a:srgbClr val="FFFFFF"/>
                </a:solidFill>
              </a:rPr>
              <a:t>Analyze the ratio of Poisonous to Edible mushrooms</a:t>
            </a:r>
          </a:p>
          <a:p>
            <a:r>
              <a:rPr lang="en-US" sz="2200">
                <a:solidFill>
                  <a:srgbClr val="FFFFFF"/>
                </a:solidFill>
              </a:rPr>
              <a:t>Choose Divisions for Training and Testing datasets</a:t>
            </a:r>
          </a:p>
        </p:txBody>
      </p:sp>
    </p:spTree>
    <p:extLst>
      <p:ext uri="{BB962C8B-B14F-4D97-AF65-F5344CB8AC3E}">
        <p14:creationId xmlns:p14="http://schemas.microsoft.com/office/powerpoint/2010/main" val="3732187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6648C7E1041043A987519019086E3C" ma:contentTypeVersion="4" ma:contentTypeDescription="Create a new document." ma:contentTypeScope="" ma:versionID="809b538ad0c7407ba366f58a055e64a7">
  <xsd:schema xmlns:xsd="http://www.w3.org/2001/XMLSchema" xmlns:xs="http://www.w3.org/2001/XMLSchema" xmlns:p="http://schemas.microsoft.com/office/2006/metadata/properties" xmlns:ns2="50dd2eea-ee60-412f-931a-1e24e288efa1" xmlns:ns3="bfdb7835-9ed5-4eb9-a668-353364437113" targetNamespace="http://schemas.microsoft.com/office/2006/metadata/properties" ma:root="true" ma:fieldsID="950a352c2896e4bffe81c52e9e0842fc" ns2:_="" ns3:_="">
    <xsd:import namespace="50dd2eea-ee60-412f-931a-1e24e288efa1"/>
    <xsd:import namespace="bfdb7835-9ed5-4eb9-a668-3533644371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dd2eea-ee60-412f-931a-1e24e288ef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db7835-9ed5-4eb9-a668-35336443711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fdb7835-9ed5-4eb9-a668-353364437113">
      <UserInfo>
        <DisplayName>Jonathan F Xiong</DisplayName>
        <AccountId>13</AccountId>
        <AccountType/>
      </UserInfo>
      <UserInfo>
        <DisplayName>Joseph R Maugeri</DisplayName>
        <AccountId>10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2163FC9F-CFD2-4AE8-BBF6-2903AC60AF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EC98218-272D-43F7-ADC6-4CCCBD588966}">
  <ds:schemaRefs>
    <ds:schemaRef ds:uri="50dd2eea-ee60-412f-931a-1e24e288efa1"/>
    <ds:schemaRef ds:uri="bfdb7835-9ed5-4eb9-a668-35336443711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C053ACB-C99C-440E-89B2-3141D28255E8}">
  <ds:schemaRefs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bfdb7835-9ed5-4eb9-a668-353364437113"/>
    <ds:schemaRef ds:uri="http://schemas.microsoft.com/office/infopath/2007/PartnerControls"/>
    <ds:schemaRef ds:uri="http://schemas.openxmlformats.org/package/2006/metadata/core-properties"/>
    <ds:schemaRef ds:uri="50dd2eea-ee60-412f-931a-1e24e288efa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621</Words>
  <Application>Microsoft Office PowerPoint</Application>
  <PresentationFormat>Widescreen</PresentationFormat>
  <Paragraphs>54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STZhongsong</vt:lpstr>
      <vt:lpstr>Arial</vt:lpstr>
      <vt:lpstr>Calibri</vt:lpstr>
      <vt:lpstr>Calibri Light</vt:lpstr>
      <vt:lpstr>Congenial Black</vt:lpstr>
      <vt:lpstr>Georgia Pro Black</vt:lpstr>
      <vt:lpstr>Times New Roman</vt:lpstr>
      <vt:lpstr>Office Theme</vt:lpstr>
      <vt:lpstr> Group 4 IST 707 Mushroom Edibility Classification</vt:lpstr>
      <vt:lpstr>Defining Mushrooms </vt:lpstr>
      <vt:lpstr>One of the Oldest Mushroom Fossils</vt:lpstr>
      <vt:lpstr>Ancient Humans &amp; Mushrooms</vt:lpstr>
      <vt:lpstr>Ancient Humans &amp; Mushrooms</vt:lpstr>
      <vt:lpstr>Context</vt:lpstr>
      <vt:lpstr>Data Context</vt:lpstr>
      <vt:lpstr>Data Pre-Processing</vt:lpstr>
      <vt:lpstr>Exploratory Analysis</vt:lpstr>
      <vt:lpstr>Data – Mining Techniques</vt:lpstr>
      <vt:lpstr>Comparison of Techniques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4 IST 707 Mushroom Classification</dc:title>
  <dc:creator>Joseph R Maugeri</dc:creator>
  <cp:lastModifiedBy>Joseph R Maugeri</cp:lastModifiedBy>
  <cp:revision>4</cp:revision>
  <dcterms:created xsi:type="dcterms:W3CDTF">2022-08-14T17:35:08Z</dcterms:created>
  <dcterms:modified xsi:type="dcterms:W3CDTF">2022-09-17T19:35:25Z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0x0101000C6648C7E1041043A987519019086E3C</vt:lpwstr>
  </property>
</Properties>
</file>